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9"/>
  </p:notesMasterIdLst>
  <p:sldIdLst>
    <p:sldId id="259" r:id="rId2"/>
    <p:sldId id="26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5" r:id="rId12"/>
    <p:sldId id="271" r:id="rId13"/>
    <p:sldId id="274" r:id="rId14"/>
    <p:sldId id="273" r:id="rId15"/>
    <p:sldId id="276" r:id="rId16"/>
    <p:sldId id="277" r:id="rId17"/>
    <p:sldId id="27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1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B3B0ED-BCB6-4DE8-8808-0BF814770C9E}" type="datetimeFigureOut">
              <a:rPr lang="en-IN" smtClean="0"/>
              <a:t>14-12-2024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2174B4-C46F-4C64-819E-02A2D5392B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2843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12/14/2024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12/14/2024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12/14/2024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12/14/2024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12/14/2024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633D90-EDC0-6F64-6D57-9D3821147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A2C28-7FA1-DE56-B0A8-2435916CA1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" y="770467"/>
            <a:ext cx="11104669" cy="1154026"/>
          </a:xfrm>
        </p:spPr>
        <p:txBody>
          <a:bodyPr/>
          <a:lstStyle/>
          <a:p>
            <a:r>
              <a:rPr lang="en-US" sz="6000" dirty="0">
                <a:solidFill>
                  <a:srgbClr val="C00000"/>
                </a:solidFill>
              </a:rPr>
              <a:t>OUR PROBLEM STATEMENT IS:</a:t>
            </a:r>
            <a:endParaRPr lang="en-IN" sz="6000" dirty="0">
              <a:solidFill>
                <a:srgbClr val="C0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239708-1096-2BEF-E6FD-CCDAE8D447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2357888"/>
            <a:ext cx="10560469" cy="1719532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7030A0"/>
                </a:solidFill>
              </a:rPr>
              <a:t>Employee Attrition Analysis for Effective Workforce Management</a:t>
            </a:r>
            <a:endParaRPr lang="en-IN" sz="54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86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18BC7-3E24-7CC2-5FA1-898312948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67054-1B7E-0AA8-6B4B-F723309C82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0606" y="770467"/>
            <a:ext cx="10802678" cy="1154026"/>
          </a:xfrm>
        </p:spPr>
        <p:txBody>
          <a:bodyPr/>
          <a:lstStyle/>
          <a:p>
            <a:pPr algn="ctr"/>
            <a:r>
              <a:rPr lang="en-IN" sz="6600" dirty="0">
                <a:solidFill>
                  <a:srgbClr val="C00000"/>
                </a:solidFill>
              </a:rPr>
              <a:t>Benefits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12772-9932-750B-1EA2-1E65BA01E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2530549"/>
            <a:ext cx="10560469" cy="332224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00"/>
                </a:solidFill>
              </a:rPr>
              <a:t>- Reduces attrition rates and enhances workforce stability.</a:t>
            </a:r>
          </a:p>
          <a:p>
            <a:r>
              <a:rPr lang="en-US" sz="4400" dirty="0">
                <a:solidFill>
                  <a:srgbClr val="FFFF00"/>
                </a:solidFill>
              </a:rPr>
              <a:t>- Supports data-driven HR strategies for organizational growth.</a:t>
            </a:r>
          </a:p>
          <a:p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15795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13CC9-0EE3-0CE4-952B-7798693D9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4257" y="161026"/>
            <a:ext cx="7596996" cy="1046672"/>
          </a:xfrm>
        </p:spPr>
        <p:txBody>
          <a:bodyPr/>
          <a:lstStyle/>
          <a:p>
            <a:r>
              <a:rPr lang="en-US" sz="4400" dirty="0">
                <a:solidFill>
                  <a:srgbClr val="7030A0"/>
                </a:solidFill>
              </a:rPr>
              <a:t>Overview of Dashboard</a:t>
            </a:r>
            <a:endParaRPr lang="en-IN" sz="4400" dirty="0">
              <a:solidFill>
                <a:srgbClr val="7030A0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1AFCF37-CACE-051B-4C7A-5BDC9325D7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ABB3CF-38D5-26A0-EF62-88B72D89388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130321" y="1536101"/>
            <a:ext cx="7504113" cy="482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836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720C574-BCAB-4315-8EE9-9ED1F0B86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0023" y="1559214"/>
            <a:ext cx="6648129" cy="37395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F4DFB3-6A4C-8484-77BE-FA78E65C194A}"/>
              </a:ext>
            </a:extLst>
          </p:cNvPr>
          <p:cNvSpPr txBox="1"/>
          <p:nvPr/>
        </p:nvSpPr>
        <p:spPr>
          <a:xfrm>
            <a:off x="115020" y="253042"/>
            <a:ext cx="426719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import dash</a:t>
            </a:r>
          </a:p>
          <a:p>
            <a:r>
              <a:rPr lang="en-IN" dirty="0"/>
              <a:t>from dash import dcc, html</a:t>
            </a:r>
          </a:p>
          <a:p>
            <a:r>
              <a:rPr lang="en-IN" dirty="0"/>
              <a:t>import pandas as pd</a:t>
            </a:r>
          </a:p>
          <a:p>
            <a:r>
              <a:rPr lang="en-IN" dirty="0"/>
              <a:t>import </a:t>
            </a:r>
            <a:r>
              <a:rPr lang="en-IN" dirty="0" err="1"/>
              <a:t>plotly.express</a:t>
            </a:r>
            <a:r>
              <a:rPr lang="en-IN" dirty="0"/>
              <a:t> as </a:t>
            </a:r>
            <a:r>
              <a:rPr lang="en-IN" dirty="0" err="1"/>
              <a:t>px</a:t>
            </a:r>
            <a:endParaRPr lang="en-IN" dirty="0"/>
          </a:p>
          <a:p>
            <a:r>
              <a:rPr lang="en-IN" dirty="0"/>
              <a:t>from </a:t>
            </a:r>
            <a:r>
              <a:rPr lang="en-IN" dirty="0" err="1"/>
              <a:t>dash.dependencies</a:t>
            </a:r>
            <a:r>
              <a:rPr lang="en-IN" dirty="0"/>
              <a:t> import Input, Output</a:t>
            </a:r>
          </a:p>
          <a:p>
            <a:endParaRPr lang="en-IN" dirty="0"/>
          </a:p>
          <a:p>
            <a:r>
              <a:rPr lang="en-IN" dirty="0"/>
              <a:t># Load your data</a:t>
            </a:r>
          </a:p>
          <a:p>
            <a:r>
              <a:rPr lang="en-IN" dirty="0"/>
              <a:t>dataset = </a:t>
            </a:r>
            <a:r>
              <a:rPr lang="en-IN" dirty="0" err="1"/>
              <a:t>pd.read_csv</a:t>
            </a:r>
            <a:r>
              <a:rPr lang="en-IN" dirty="0"/>
              <a:t>("C:\\Users\\HP\\Downloads\\large_employee_attrition_dataset.csv")</a:t>
            </a:r>
          </a:p>
          <a:p>
            <a:endParaRPr lang="en-IN" dirty="0"/>
          </a:p>
          <a:p>
            <a:r>
              <a:rPr lang="en-IN" dirty="0"/>
              <a:t># Initialize the Dash app</a:t>
            </a:r>
          </a:p>
          <a:p>
            <a:r>
              <a:rPr lang="en-IN" dirty="0"/>
              <a:t>app = </a:t>
            </a:r>
            <a:r>
              <a:rPr lang="en-IN" dirty="0" err="1"/>
              <a:t>dash.Dash</a:t>
            </a:r>
            <a:r>
              <a:rPr lang="en-IN" dirty="0"/>
              <a:t>(__name__)</a:t>
            </a:r>
          </a:p>
          <a:p>
            <a:endParaRPr lang="en-IN" dirty="0"/>
          </a:p>
          <a:p>
            <a:r>
              <a:rPr lang="en-IN" dirty="0"/>
              <a:t># Layout of the dashboard</a:t>
            </a:r>
          </a:p>
          <a:p>
            <a:r>
              <a:rPr lang="en-IN" dirty="0" err="1"/>
              <a:t>app.layout</a:t>
            </a:r>
            <a:r>
              <a:rPr lang="en-IN" dirty="0"/>
              <a:t> = </a:t>
            </a:r>
            <a:r>
              <a:rPr lang="en-IN" dirty="0" err="1"/>
              <a:t>html.Div</a:t>
            </a:r>
            <a:r>
              <a:rPr lang="en-IN" dirty="0"/>
              <a:t>([</a:t>
            </a:r>
          </a:p>
          <a:p>
            <a:r>
              <a:rPr lang="en-IN" dirty="0"/>
              <a:t>    html.H1("Employee Attrition Dashboard"),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8D9D6C78-3F51-185F-082A-BE99F9D4FD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4746" y="253043"/>
            <a:ext cx="6831057" cy="954656"/>
          </a:xfrm>
        </p:spPr>
        <p:txBody>
          <a:bodyPr>
            <a:normAutofit/>
          </a:bodyPr>
          <a:lstStyle/>
          <a:p>
            <a:r>
              <a:rPr lang="en-US" sz="4400" dirty="0"/>
              <a:t>Employee Attrition Dashboard</a:t>
            </a:r>
            <a:endParaRPr lang="en-IN" sz="4400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204DF838-F0C4-79B8-B33D-471113039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EEF5C-9CA3-4A6F-9139-1F3D45FB0423}" type="datetime1">
              <a:rPr lang="en-US" smtClean="0"/>
              <a:t>12/14/2024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208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1CB8B-83EF-85C0-D84B-324057A2AB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44860" y="-408317"/>
            <a:ext cx="6140943" cy="1961072"/>
          </a:xfrm>
        </p:spPr>
        <p:txBody>
          <a:bodyPr>
            <a:normAutofit/>
          </a:bodyPr>
          <a:lstStyle/>
          <a:p>
            <a:pPr algn="ctr"/>
            <a:r>
              <a:rPr lang="en-US" sz="4900" dirty="0"/>
              <a:t>Boxplot</a:t>
            </a:r>
            <a:r>
              <a:rPr lang="en-US" dirty="0"/>
              <a:t>, </a:t>
            </a:r>
            <a:r>
              <a:rPr lang="en-US" sz="4400" dirty="0" err="1"/>
              <a:t>Barplot</a:t>
            </a:r>
            <a:endParaRPr lang="en-IN" sz="44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7A96BCA-6929-16B9-08B7-EE2FC053CD2A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5495925" y="1822450"/>
            <a:ext cx="6696075" cy="3863975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000110C-0A9E-ABDD-4527-4C63CAAE0B3A}"/>
              </a:ext>
            </a:extLst>
          </p:cNvPr>
          <p:cNvSpPr txBox="1"/>
          <p:nvPr/>
        </p:nvSpPr>
        <p:spPr>
          <a:xfrm>
            <a:off x="316302" y="1385977"/>
            <a:ext cx="391639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# Age range slider</a:t>
            </a:r>
          </a:p>
          <a:p>
            <a:r>
              <a:rPr lang="en-IN" dirty="0"/>
              <a:t>    </a:t>
            </a:r>
            <a:r>
              <a:rPr lang="en-IN" dirty="0" err="1"/>
              <a:t>dcc.RangeSlider</a:t>
            </a:r>
            <a:r>
              <a:rPr lang="en-IN" dirty="0"/>
              <a:t>(</a:t>
            </a:r>
          </a:p>
          <a:p>
            <a:r>
              <a:rPr lang="en-IN" dirty="0"/>
              <a:t>        id='age-slider',</a:t>
            </a:r>
          </a:p>
          <a:p>
            <a:r>
              <a:rPr lang="en-IN" dirty="0"/>
              <a:t>        min=dataset['Age'].min(),</a:t>
            </a:r>
          </a:p>
          <a:p>
            <a:r>
              <a:rPr lang="en-IN" dirty="0"/>
              <a:t>        max=dataset['Age'].max(),</a:t>
            </a:r>
          </a:p>
          <a:p>
            <a:r>
              <a:rPr lang="en-IN" dirty="0"/>
              <a:t>        step=1,</a:t>
            </a:r>
          </a:p>
          <a:p>
            <a:r>
              <a:rPr lang="en-IN" dirty="0"/>
              <a:t>        marks={</a:t>
            </a:r>
            <a:r>
              <a:rPr lang="en-IN" dirty="0" err="1"/>
              <a:t>i</a:t>
            </a:r>
            <a:r>
              <a:rPr lang="en-IN" dirty="0"/>
              <a:t>: str(</a:t>
            </a:r>
            <a:r>
              <a:rPr lang="en-IN" dirty="0" err="1"/>
              <a:t>i</a:t>
            </a:r>
            <a:r>
              <a:rPr lang="en-IN" dirty="0"/>
              <a:t>) for </a:t>
            </a:r>
            <a:r>
              <a:rPr lang="en-IN" dirty="0" err="1"/>
              <a:t>i</a:t>
            </a:r>
            <a:r>
              <a:rPr lang="en-IN" dirty="0"/>
              <a:t> in range(int(dataset['Age'].min()), int(dataset['Age'].max()) + 1, 5)},</a:t>
            </a:r>
          </a:p>
          <a:p>
            <a:r>
              <a:rPr lang="en-IN" dirty="0"/>
              <a:t>        value=[25, 45]</a:t>
            </a:r>
          </a:p>
          <a:p>
            <a:r>
              <a:rPr lang="en-IN" dirty="0"/>
              <a:t>    ),</a:t>
            </a:r>
          </a:p>
          <a:p>
            <a:endParaRPr lang="en-IN" dirty="0"/>
          </a:p>
          <a:p>
            <a:r>
              <a:rPr lang="en-IN" dirty="0"/>
              <a:t>    # Graphs for attrition and other metrics</a:t>
            </a:r>
          </a:p>
          <a:p>
            <a:r>
              <a:rPr lang="en-IN" dirty="0"/>
              <a:t>    </a:t>
            </a:r>
            <a:r>
              <a:rPr lang="en-IN" dirty="0" err="1"/>
              <a:t>dcc.Graph</a:t>
            </a:r>
            <a:r>
              <a:rPr lang="en-IN" dirty="0"/>
              <a:t>(id='attrition-pie-chart'),</a:t>
            </a:r>
          </a:p>
          <a:p>
            <a:r>
              <a:rPr lang="en-IN" dirty="0"/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97115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8E817-26F8-EBB3-F41A-634AF229B6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6874" y="770467"/>
            <a:ext cx="6048929" cy="74778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Attrition Status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307BD2-85BC-7348-F4FD-E4D7989FE9B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5494338" y="2092325"/>
            <a:ext cx="6697662" cy="3767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A65074-D944-93F3-AC0F-43CECFFFE86E}"/>
              </a:ext>
            </a:extLst>
          </p:cNvPr>
          <p:cNvSpPr txBox="1"/>
          <p:nvPr/>
        </p:nvSpPr>
        <p:spPr>
          <a:xfrm>
            <a:off x="575093" y="752781"/>
            <a:ext cx="3732363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@app.callback(</a:t>
            </a:r>
          </a:p>
          <a:p>
            <a:r>
              <a:rPr lang="en-IN" dirty="0"/>
              <a:t>    Output('attrition-pie-chart', 'figure'),</a:t>
            </a:r>
          </a:p>
          <a:p>
            <a:r>
              <a:rPr lang="en-IN" dirty="0"/>
              <a:t>    [Input('age-slider', 'value')]</a:t>
            </a:r>
          </a:p>
          <a:p>
            <a:r>
              <a:rPr lang="en-IN" dirty="0"/>
              <a:t>)</a:t>
            </a:r>
          </a:p>
          <a:p>
            <a:r>
              <a:rPr lang="en-IN" dirty="0"/>
              <a:t>def </a:t>
            </a:r>
            <a:r>
              <a:rPr lang="en-IN" dirty="0" err="1"/>
              <a:t>update_graph</a:t>
            </a:r>
            <a:r>
              <a:rPr lang="en-IN" dirty="0"/>
              <a:t>(</a:t>
            </a:r>
            <a:r>
              <a:rPr lang="en-IN" dirty="0" err="1"/>
              <a:t>age_range</a:t>
            </a:r>
            <a:r>
              <a:rPr lang="en-IN" dirty="0"/>
              <a:t>):</a:t>
            </a:r>
          </a:p>
          <a:p>
            <a:r>
              <a:rPr lang="en-IN" dirty="0"/>
              <a:t>    # Filter data based on the age range</a:t>
            </a:r>
          </a:p>
          <a:p>
            <a:r>
              <a:rPr lang="en-IN" dirty="0"/>
              <a:t>    </a:t>
            </a:r>
            <a:r>
              <a:rPr lang="en-IN" dirty="0" err="1"/>
              <a:t>filtered_dataset</a:t>
            </a:r>
            <a:r>
              <a:rPr lang="en-IN" dirty="0"/>
              <a:t> = dataset[(dataset['Age'] &gt;= </a:t>
            </a:r>
            <a:r>
              <a:rPr lang="en-IN" dirty="0" err="1"/>
              <a:t>age_range</a:t>
            </a:r>
            <a:r>
              <a:rPr lang="en-IN" dirty="0"/>
              <a:t>[0]) &amp; (dataset['Age'] &lt;= </a:t>
            </a:r>
            <a:r>
              <a:rPr lang="en-IN" dirty="0" err="1"/>
              <a:t>age_range</a:t>
            </a:r>
            <a:r>
              <a:rPr lang="en-IN" dirty="0"/>
              <a:t>[1])]</a:t>
            </a:r>
          </a:p>
          <a:p>
            <a:r>
              <a:rPr lang="en-IN" dirty="0"/>
              <a:t>   </a:t>
            </a:r>
            <a:r>
              <a:rPr lang="en-IN" dirty="0" err="1"/>
              <a:t>attritionstatus_pie</a:t>
            </a:r>
            <a:r>
              <a:rPr lang="en-IN" dirty="0"/>
              <a:t> = </a:t>
            </a:r>
            <a:r>
              <a:rPr lang="en-IN" dirty="0" err="1"/>
              <a:t>px.pie</a:t>
            </a:r>
            <a:r>
              <a:rPr lang="en-IN" dirty="0"/>
              <a:t>(</a:t>
            </a:r>
            <a:r>
              <a:rPr lang="en-IN" dirty="0" err="1"/>
              <a:t>filtered_dataset</a:t>
            </a:r>
            <a:r>
              <a:rPr lang="en-IN" dirty="0"/>
              <a:t>, names='</a:t>
            </a:r>
            <a:r>
              <a:rPr lang="en-IN" dirty="0" err="1"/>
              <a:t>AttritionStatus</a:t>
            </a:r>
            <a:r>
              <a:rPr lang="en-IN" dirty="0"/>
              <a:t>', title='Employee Attrition')</a:t>
            </a:r>
          </a:p>
          <a:p>
            <a:r>
              <a:rPr lang="en-IN" dirty="0"/>
              <a:t>    return </a:t>
            </a:r>
            <a:r>
              <a:rPr lang="en-IN" dirty="0" err="1"/>
              <a:t>attritionstatus_pie</a:t>
            </a:r>
            <a:endParaRPr lang="en-IN" dirty="0"/>
          </a:p>
          <a:p>
            <a:endParaRPr lang="en-IN" dirty="0"/>
          </a:p>
          <a:p>
            <a:r>
              <a:rPr lang="en-IN" dirty="0"/>
              <a:t>if __name__ == '__main__':</a:t>
            </a:r>
          </a:p>
          <a:p>
            <a:r>
              <a:rPr lang="en-IN" dirty="0"/>
              <a:t>    </a:t>
            </a:r>
            <a:r>
              <a:rPr lang="en-IN" dirty="0" err="1"/>
              <a:t>app.run_server</a:t>
            </a:r>
            <a:r>
              <a:rPr lang="en-IN" dirty="0"/>
              <a:t>(debug=True)</a:t>
            </a:r>
          </a:p>
        </p:txBody>
      </p:sp>
    </p:spTree>
    <p:extLst>
      <p:ext uri="{BB962C8B-B14F-4D97-AF65-F5344CB8AC3E}">
        <p14:creationId xmlns:p14="http://schemas.microsoft.com/office/powerpoint/2010/main" val="102489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575559-2E9C-8E0D-D19B-1212AE7816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382" y="0"/>
            <a:ext cx="11139576" cy="1529752"/>
          </a:xfrm>
        </p:spPr>
        <p:txBody>
          <a:bodyPr/>
          <a:lstStyle/>
          <a:p>
            <a:r>
              <a:rPr lang="en-US" sz="4400" dirty="0"/>
              <a:t>Data </a:t>
            </a:r>
            <a:r>
              <a:rPr lang="en-US" sz="4400" dirty="0" err="1"/>
              <a:t>Visualisation</a:t>
            </a:r>
            <a:r>
              <a:rPr lang="en-US" sz="4400" dirty="0"/>
              <a:t> techniques  to overview our problem statement</a:t>
            </a:r>
            <a:endParaRPr lang="en-IN" sz="4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B0F0E1-3D3D-E34A-8F6A-E116C3619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170" y="1926566"/>
            <a:ext cx="9546566" cy="4802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164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46EA0F0-72FD-EE8C-F315-A7DC812E8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161026"/>
            <a:ext cx="10782300" cy="1086930"/>
          </a:xfrm>
        </p:spPr>
        <p:txBody>
          <a:bodyPr/>
          <a:lstStyle/>
          <a:p>
            <a:pPr algn="ctr"/>
            <a:r>
              <a:rPr lang="en-US" sz="4400" dirty="0"/>
              <a:t>Attrition Count</a:t>
            </a:r>
            <a:endParaRPr lang="en-IN" sz="4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6048A82-8915-3789-62BE-08CDDAF96A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3" y="1426235"/>
            <a:ext cx="3829726" cy="4853796"/>
          </a:xfrm>
        </p:spPr>
        <p:txBody>
          <a:bodyPr>
            <a:normAutofit fontScale="55000" lnSpcReduction="20000"/>
          </a:bodyPr>
          <a:lstStyle/>
          <a:p>
            <a:endParaRPr lang="en-IN" dirty="0"/>
          </a:p>
          <a:p>
            <a:r>
              <a:rPr lang="en-IN" dirty="0"/>
              <a:t># Set a style for the plots</a:t>
            </a:r>
          </a:p>
          <a:p>
            <a:r>
              <a:rPr lang="en-IN" dirty="0" err="1"/>
              <a:t>sns.set</a:t>
            </a:r>
            <a:r>
              <a:rPr lang="en-IN" dirty="0"/>
              <a:t>(style="</a:t>
            </a:r>
            <a:r>
              <a:rPr lang="en-IN" dirty="0" err="1"/>
              <a:t>whitegrid</a:t>
            </a:r>
            <a:r>
              <a:rPr lang="en-IN" dirty="0"/>
              <a:t>")</a:t>
            </a:r>
          </a:p>
          <a:p>
            <a:endParaRPr lang="en-IN" dirty="0"/>
          </a:p>
          <a:p>
            <a:r>
              <a:rPr lang="en-IN" dirty="0"/>
              <a:t># Visualization 1: Attrition Count</a:t>
            </a:r>
          </a:p>
          <a:p>
            <a:r>
              <a:rPr lang="en-IN" dirty="0" err="1"/>
              <a:t>plt.figure</a:t>
            </a:r>
            <a:r>
              <a:rPr lang="en-IN" dirty="0"/>
              <a:t>(</a:t>
            </a:r>
            <a:r>
              <a:rPr lang="en-IN" dirty="0" err="1"/>
              <a:t>figsize</a:t>
            </a:r>
            <a:r>
              <a:rPr lang="en-IN" dirty="0"/>
              <a:t>=(8, 6))</a:t>
            </a:r>
          </a:p>
          <a:p>
            <a:r>
              <a:rPr lang="en-IN" dirty="0" err="1"/>
              <a:t>sns.countplot</a:t>
            </a:r>
            <a:r>
              <a:rPr lang="en-IN" dirty="0"/>
              <a:t>(data=dataset,</a:t>
            </a:r>
          </a:p>
          <a:p>
            <a:r>
              <a:rPr lang="en-IN" dirty="0"/>
              <a:t> x='</a:t>
            </a:r>
            <a:r>
              <a:rPr lang="en-IN" dirty="0" err="1"/>
              <a:t>AttritionStatus</a:t>
            </a:r>
            <a:r>
              <a:rPr lang="en-IN" dirty="0"/>
              <a:t>', palette='</a:t>
            </a:r>
            <a:r>
              <a:rPr lang="en-IN" dirty="0" err="1"/>
              <a:t>coolwarm</a:t>
            </a:r>
            <a:r>
              <a:rPr lang="en-IN" dirty="0"/>
              <a:t>')</a:t>
            </a:r>
          </a:p>
          <a:p>
            <a:r>
              <a:rPr lang="en-IN" dirty="0" err="1"/>
              <a:t>plt.title</a:t>
            </a:r>
            <a:r>
              <a:rPr lang="en-IN" dirty="0"/>
              <a:t>('Attrition Count', </a:t>
            </a:r>
            <a:r>
              <a:rPr lang="en-IN" dirty="0" err="1"/>
              <a:t>fontsize</a:t>
            </a:r>
            <a:r>
              <a:rPr lang="en-IN" dirty="0"/>
              <a:t>=16)</a:t>
            </a:r>
          </a:p>
          <a:p>
            <a:r>
              <a:rPr lang="en-IN" dirty="0" err="1"/>
              <a:t>plt.xlabel</a:t>
            </a:r>
            <a:r>
              <a:rPr lang="en-IN" dirty="0"/>
              <a:t>('</a:t>
            </a:r>
            <a:r>
              <a:rPr lang="en-IN" dirty="0" err="1"/>
              <a:t>AttritionStatus</a:t>
            </a:r>
            <a:r>
              <a:rPr lang="en-IN" dirty="0"/>
              <a:t>’, </a:t>
            </a:r>
            <a:r>
              <a:rPr lang="en-IN" dirty="0" err="1"/>
              <a:t>fontsize</a:t>
            </a:r>
            <a:r>
              <a:rPr lang="en-IN" dirty="0"/>
              <a:t>=12)</a:t>
            </a:r>
          </a:p>
          <a:p>
            <a:r>
              <a:rPr lang="en-IN" dirty="0" err="1"/>
              <a:t>plt.ylabel</a:t>
            </a:r>
            <a:r>
              <a:rPr lang="en-IN" dirty="0"/>
              <a:t>('Count', </a:t>
            </a:r>
            <a:r>
              <a:rPr lang="en-IN" dirty="0" err="1"/>
              <a:t>fontsize</a:t>
            </a:r>
            <a:r>
              <a:rPr lang="en-IN" dirty="0"/>
              <a:t>=12)</a:t>
            </a:r>
          </a:p>
          <a:p>
            <a:r>
              <a:rPr lang="en-IN" dirty="0" err="1"/>
              <a:t>plt.show</a:t>
            </a:r>
            <a:r>
              <a:rPr lang="en-IN" dirty="0"/>
              <a:t>()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CB3FB8-EC0C-F5E3-46FF-D745CB9B9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261" y="1696528"/>
            <a:ext cx="6211426" cy="466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076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6A9AFC-636F-E90B-FB40-4469CD45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511835"/>
            <a:ext cx="10782300" cy="1121434"/>
          </a:xfrm>
        </p:spPr>
        <p:txBody>
          <a:bodyPr/>
          <a:lstStyle/>
          <a:p>
            <a:pPr algn="ctr"/>
            <a:r>
              <a:rPr lang="en-US" sz="4400" dirty="0"/>
              <a:t>Tenure vs Job Role by Attrition Status</a:t>
            </a:r>
            <a:endParaRPr lang="en-IN" sz="4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0255F18-9DE4-B287-1326-19C3E4E980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2076090"/>
            <a:ext cx="4220790" cy="4399471"/>
          </a:xfrm>
        </p:spPr>
        <p:txBody>
          <a:bodyPr>
            <a:noAutofit/>
          </a:bodyPr>
          <a:lstStyle/>
          <a:p>
            <a:r>
              <a:rPr lang="en-IN" sz="2000" dirty="0" err="1"/>
              <a:t>plt.figure</a:t>
            </a:r>
            <a:r>
              <a:rPr lang="en-IN" sz="2000" dirty="0"/>
              <a:t>(</a:t>
            </a:r>
            <a:r>
              <a:rPr lang="en-IN" sz="2000" dirty="0" err="1"/>
              <a:t>figsize</a:t>
            </a:r>
            <a:r>
              <a:rPr lang="en-IN" sz="2000" dirty="0"/>
              <a:t>=(12, 6))</a:t>
            </a:r>
          </a:p>
          <a:p>
            <a:r>
              <a:rPr lang="en-IN" sz="2000" dirty="0" err="1"/>
              <a:t>sns.boxplot</a:t>
            </a:r>
            <a:r>
              <a:rPr lang="en-IN" sz="2000" dirty="0"/>
              <a:t>(data=dataset, x='</a:t>
            </a:r>
            <a:r>
              <a:rPr lang="en-IN" sz="2000" dirty="0" err="1"/>
              <a:t>JobRole</a:t>
            </a:r>
            <a:r>
              <a:rPr lang="en-IN" sz="2000" dirty="0"/>
              <a:t>', y='Tenure', hue='</a:t>
            </a:r>
            <a:r>
              <a:rPr lang="en-IN" sz="2000" dirty="0" err="1"/>
              <a:t>AttritionStatus</a:t>
            </a:r>
            <a:r>
              <a:rPr lang="en-IN" sz="2000" dirty="0"/>
              <a:t>', palette='muted')</a:t>
            </a:r>
          </a:p>
          <a:p>
            <a:r>
              <a:rPr lang="en-IN" sz="2000" dirty="0" err="1"/>
              <a:t>plt.title</a:t>
            </a:r>
            <a:r>
              <a:rPr lang="en-IN" sz="2000" dirty="0"/>
              <a:t>('Tenure vs Job Role by </a:t>
            </a:r>
            <a:r>
              <a:rPr lang="en-IN" sz="2000" dirty="0" err="1"/>
              <a:t>AttritionStatus</a:t>
            </a:r>
            <a:r>
              <a:rPr lang="en-IN" sz="2000" dirty="0"/>
              <a:t>', </a:t>
            </a:r>
            <a:r>
              <a:rPr lang="en-IN" sz="2000" dirty="0" err="1"/>
              <a:t>fontsize</a:t>
            </a:r>
            <a:r>
              <a:rPr lang="en-IN" sz="2000" dirty="0"/>
              <a:t>=16)</a:t>
            </a:r>
          </a:p>
          <a:p>
            <a:r>
              <a:rPr lang="en-IN" sz="2000" dirty="0" err="1"/>
              <a:t>plt.xlabel</a:t>
            </a:r>
            <a:r>
              <a:rPr lang="en-IN" sz="2000" dirty="0"/>
              <a:t>('Job Role', </a:t>
            </a:r>
            <a:r>
              <a:rPr lang="en-IN" sz="2000" dirty="0" err="1"/>
              <a:t>fontsize</a:t>
            </a:r>
            <a:r>
              <a:rPr lang="en-IN" sz="2000" dirty="0"/>
              <a:t>=12)</a:t>
            </a:r>
          </a:p>
          <a:p>
            <a:r>
              <a:rPr lang="en-IN" sz="2000" dirty="0" err="1"/>
              <a:t>plt.ylabel</a:t>
            </a:r>
            <a:r>
              <a:rPr lang="en-IN" sz="2000" dirty="0"/>
              <a:t>('Monthly Income', </a:t>
            </a:r>
            <a:r>
              <a:rPr lang="en-IN" sz="2000" dirty="0" err="1"/>
              <a:t>fontsize</a:t>
            </a:r>
            <a:r>
              <a:rPr lang="en-IN" sz="2000" dirty="0"/>
              <a:t>=12)</a:t>
            </a:r>
          </a:p>
          <a:p>
            <a:r>
              <a:rPr lang="en-IN" sz="2000" dirty="0" err="1"/>
              <a:t>plt.xticks</a:t>
            </a:r>
            <a:r>
              <a:rPr lang="en-IN" sz="2000" dirty="0"/>
              <a:t>(rotation=45)</a:t>
            </a:r>
          </a:p>
          <a:p>
            <a:r>
              <a:rPr lang="en-IN" sz="2000" dirty="0" err="1"/>
              <a:t>plt.show</a:t>
            </a:r>
            <a:r>
              <a:rPr lang="en-IN" sz="2000" dirty="0"/>
              <a:t>()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63686C-B461-8F60-6A64-79C69EA84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608" y="2076090"/>
            <a:ext cx="6013330" cy="439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621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8AB3E-C6CD-B742-B2E1-61E3B4646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7F52-2D0C-4EE5-4C9C-0EBBAAFBA7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6121" y="256989"/>
            <a:ext cx="7070652" cy="1159436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Introduction</a:t>
            </a:r>
            <a:endParaRPr lang="en-IN" dirty="0">
              <a:solidFill>
                <a:srgbClr val="FFC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D4E7E-1D00-E68E-463E-ADEEFC4D8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3" y="1864659"/>
            <a:ext cx="4824864" cy="3988137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Employee attrition analysis helps organizations identify why employees leave, detect patterns, and implement strategies to improve retention. It is key to reducing costs, enhancing employee satisfaction, and ensuring productivity.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21360F-CFC6-1918-663A-60A7F6E30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00094"/>
            <a:ext cx="5576047" cy="463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166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8DA59-9D9C-B614-563B-E08E63BED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A9AEF-578E-B27C-1957-D02917D49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0216" y="493111"/>
            <a:ext cx="10886350" cy="1414130"/>
          </a:xfrm>
        </p:spPr>
        <p:txBody>
          <a:bodyPr/>
          <a:lstStyle/>
          <a:p>
            <a:r>
              <a:rPr lang="en-IN" sz="6600" dirty="0">
                <a:solidFill>
                  <a:srgbClr val="0070C0"/>
                </a:solidFill>
              </a:rPr>
              <a:t>Steps in Attrition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B62AC3-1440-FDB4-B6C4-55591BD42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5059" y="2393091"/>
            <a:ext cx="9787651" cy="3322247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1. Define Objectives</a:t>
            </a:r>
          </a:p>
          <a:p>
            <a:r>
              <a:rPr lang="en-US" dirty="0">
                <a:solidFill>
                  <a:srgbClr val="002060"/>
                </a:solidFill>
              </a:rPr>
              <a:t>2. Data Collection</a:t>
            </a:r>
          </a:p>
          <a:p>
            <a:r>
              <a:rPr lang="en-US" dirty="0">
                <a:solidFill>
                  <a:srgbClr val="002060"/>
                </a:solidFill>
              </a:rPr>
              <a:t>3. Data Preparation</a:t>
            </a:r>
          </a:p>
          <a:p>
            <a:r>
              <a:rPr lang="en-US" dirty="0">
                <a:solidFill>
                  <a:srgbClr val="002060"/>
                </a:solidFill>
              </a:rPr>
              <a:t>4. Analytical Methods</a:t>
            </a:r>
          </a:p>
          <a:p>
            <a:r>
              <a:rPr lang="en-US" dirty="0">
                <a:solidFill>
                  <a:srgbClr val="002060"/>
                </a:solidFill>
              </a:rPr>
              <a:t>5. Insights and Interpretation</a:t>
            </a:r>
          </a:p>
          <a:p>
            <a:r>
              <a:rPr lang="en-US" dirty="0">
                <a:solidFill>
                  <a:srgbClr val="002060"/>
                </a:solidFill>
              </a:rPr>
              <a:t>6. Actionable Strategies</a:t>
            </a:r>
          </a:p>
          <a:p>
            <a:r>
              <a:rPr lang="en-US" dirty="0">
                <a:solidFill>
                  <a:srgbClr val="002060"/>
                </a:solidFill>
              </a:rPr>
              <a:t>7. Monitoring and Iteration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742771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6847C7-EF88-7A93-7B47-6D3E17A7C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5E768-1DB9-706C-EAF7-F55752C53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2024" y="496048"/>
            <a:ext cx="11622845" cy="836706"/>
          </a:xfrm>
        </p:spPr>
        <p:txBody>
          <a:bodyPr/>
          <a:lstStyle/>
          <a:p>
            <a:r>
              <a:rPr lang="en-IN" sz="6600" dirty="0">
                <a:solidFill>
                  <a:srgbClr val="FFFF00"/>
                </a:solidFill>
              </a:rPr>
              <a:t>Data Collection and Preparation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8F9678-57A7-EF29-65D2-F59E125768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1661459"/>
            <a:ext cx="10560469" cy="4191337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Data Sources:</a:t>
            </a:r>
          </a:p>
          <a:p>
            <a:r>
              <a:rPr lang="en-US" sz="2400" dirty="0">
                <a:solidFill>
                  <a:srgbClr val="C00000"/>
                </a:solidFill>
              </a:rPr>
              <a:t>- Employee demographics, job roles, and performance</a:t>
            </a:r>
          </a:p>
          <a:p>
            <a:r>
              <a:rPr lang="en-US" sz="2400" dirty="0">
                <a:solidFill>
                  <a:srgbClr val="C00000"/>
                </a:solidFill>
              </a:rPr>
              <a:t>- Exit interviews and surveys</a:t>
            </a:r>
          </a:p>
          <a:p>
            <a:r>
              <a:rPr lang="en-US" sz="2400" dirty="0">
                <a:solidFill>
                  <a:srgbClr val="C00000"/>
                </a:solidFill>
              </a:rPr>
              <a:t>- Industry benchmarks</a:t>
            </a:r>
          </a:p>
          <a:p>
            <a:endParaRPr lang="en-US" sz="2400" dirty="0">
              <a:solidFill>
                <a:srgbClr val="C00000"/>
              </a:solidFill>
            </a:endParaRPr>
          </a:p>
          <a:p>
            <a:r>
              <a:rPr lang="en-US" sz="2400" dirty="0">
                <a:solidFill>
                  <a:srgbClr val="C00000"/>
                </a:solidFill>
              </a:rPr>
              <a:t>Data Preparation:</a:t>
            </a:r>
          </a:p>
          <a:p>
            <a:r>
              <a:rPr lang="en-US" sz="2400" dirty="0">
                <a:solidFill>
                  <a:srgbClr val="C00000"/>
                </a:solidFill>
              </a:rPr>
              <a:t>- Clean data and handle missing values</a:t>
            </a:r>
          </a:p>
          <a:p>
            <a:r>
              <a:rPr lang="en-US" sz="2400" dirty="0">
                <a:solidFill>
                  <a:srgbClr val="C00000"/>
                </a:solidFill>
              </a:rPr>
              <a:t>- Create relevant features (e.g., tenure categories)</a:t>
            </a:r>
          </a:p>
          <a:p>
            <a:r>
              <a:rPr lang="en-US" sz="2400" dirty="0">
                <a:solidFill>
                  <a:srgbClr val="C00000"/>
                </a:solidFill>
              </a:rPr>
              <a:t>- Segment data by department, role, or location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300545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FC52D-0346-C9BB-489D-9D7394893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2105-B8A2-706F-818F-944ED1236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195" y="770467"/>
            <a:ext cx="8548578" cy="1154026"/>
          </a:xfrm>
        </p:spPr>
        <p:txBody>
          <a:bodyPr/>
          <a:lstStyle/>
          <a:p>
            <a:r>
              <a:rPr lang="en-IN" sz="6000" dirty="0">
                <a:solidFill>
                  <a:schemeClr val="bg2">
                    <a:lumMod val="25000"/>
                  </a:schemeClr>
                </a:solidFill>
              </a:rPr>
              <a:t>Analytical</a:t>
            </a:r>
            <a:r>
              <a:rPr lang="en-IN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IN" sz="6600" dirty="0">
                <a:solidFill>
                  <a:schemeClr val="bg2">
                    <a:lumMod val="25000"/>
                  </a:schemeClr>
                </a:solidFill>
              </a:rPr>
              <a:t>Methods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4E8107-1572-A5B5-1E7B-356CC8DD6B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2530549"/>
            <a:ext cx="10560469" cy="3322247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- Descriptive Analysis: Identify trends and visualize data</a:t>
            </a:r>
          </a:p>
          <a:p>
            <a:r>
              <a:rPr lang="en-US" dirty="0">
                <a:solidFill>
                  <a:srgbClr val="002060"/>
                </a:solidFill>
              </a:rPr>
              <a:t>- Predictive Analysis: Use models to predict high-risk employees</a:t>
            </a:r>
          </a:p>
          <a:p>
            <a:r>
              <a:rPr lang="en-US" dirty="0">
                <a:solidFill>
                  <a:srgbClr val="002060"/>
                </a:solidFill>
              </a:rPr>
              <a:t>- Text Analytics: Analyze feedback for recurring themes</a:t>
            </a:r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580758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197A5-9B23-CD8C-B224-42A07A46F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D8F8-77BD-65B5-64A8-A0A517EE8E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8680" y="322053"/>
            <a:ext cx="9920176" cy="622229"/>
          </a:xfrm>
        </p:spPr>
        <p:txBody>
          <a:bodyPr/>
          <a:lstStyle/>
          <a:p>
            <a:r>
              <a:rPr lang="en-IN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Insights and Metrics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EF9667-264B-009E-BFFE-B0871AF34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3841" y="944282"/>
            <a:ext cx="10560469" cy="559166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FFC000"/>
                </a:solidFill>
              </a:rPr>
              <a:t>Key Metrics:</a:t>
            </a:r>
          </a:p>
          <a:p>
            <a:r>
              <a:rPr lang="en-US" sz="2800" dirty="0">
                <a:solidFill>
                  <a:srgbClr val="FFC000"/>
                </a:solidFill>
              </a:rPr>
              <a:t>- Attrition Rate: (Employees Who Left / Average Employees) × 100</a:t>
            </a:r>
          </a:p>
          <a:p>
            <a:r>
              <a:rPr lang="en-US" sz="2800" dirty="0">
                <a:solidFill>
                  <a:srgbClr val="FFC000"/>
                </a:solidFill>
              </a:rPr>
              <a:t>- Voluntary vs. Involuntary Turnover</a:t>
            </a:r>
          </a:p>
          <a:p>
            <a:r>
              <a:rPr lang="en-US" sz="4000" dirty="0">
                <a:solidFill>
                  <a:srgbClr val="FFC000"/>
                </a:solidFill>
              </a:rPr>
              <a:t>Insights:</a:t>
            </a:r>
          </a:p>
          <a:p>
            <a:r>
              <a:rPr lang="en-US" sz="4000" dirty="0">
                <a:solidFill>
                  <a:srgbClr val="FFC000"/>
                </a:solidFill>
              </a:rPr>
              <a:t>- </a:t>
            </a:r>
            <a:r>
              <a:rPr lang="en-US" sz="2800" dirty="0">
                <a:solidFill>
                  <a:srgbClr val="FFC000"/>
                </a:solidFill>
              </a:rPr>
              <a:t>High attrition in specific roles or departments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FFC000"/>
                </a:solidFill>
              </a:rPr>
              <a:t>Correlation between job satisfaction and attrition</a:t>
            </a:r>
          </a:p>
          <a:p>
            <a:r>
              <a:rPr lang="en-US" sz="3600" dirty="0">
                <a:solidFill>
                  <a:srgbClr val="FFC000"/>
                </a:solidFill>
              </a:rPr>
              <a:t>Machine Learning Techniques</a:t>
            </a:r>
          </a:p>
          <a:p>
            <a:r>
              <a:rPr lang="en-US" sz="2800" dirty="0">
                <a:solidFill>
                  <a:srgbClr val="FFC000"/>
                </a:solidFill>
              </a:rPr>
              <a:t>- Random Forest and other models predict attrition probabilities.</a:t>
            </a:r>
          </a:p>
          <a:p>
            <a:r>
              <a:rPr lang="en-US" sz="2800" dirty="0">
                <a:solidFill>
                  <a:srgbClr val="FFC000"/>
                </a:solidFill>
              </a:rPr>
              <a:t>- Dashboards display high-risk employees and attrition trends.</a:t>
            </a:r>
          </a:p>
          <a:p>
            <a:pPr marL="457200" indent="-457200">
              <a:buFontTx/>
              <a:buChar char="-"/>
            </a:pPr>
            <a:endParaRPr lang="en-US" sz="2800" dirty="0">
              <a:solidFill>
                <a:srgbClr val="FFC000"/>
              </a:solidFill>
            </a:endParaRPr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75580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D00E9-3BD7-A1A1-D76E-CA0BA165A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EE236-A7C6-5A22-2989-9B3033054D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4513" y="770467"/>
            <a:ext cx="9322279" cy="1154026"/>
          </a:xfrm>
        </p:spPr>
        <p:txBody>
          <a:bodyPr/>
          <a:lstStyle/>
          <a:p>
            <a:r>
              <a:rPr lang="en-IN" sz="6600" dirty="0">
                <a:solidFill>
                  <a:srgbClr val="002060"/>
                </a:solidFill>
              </a:rPr>
              <a:t>Actionable</a:t>
            </a:r>
            <a:r>
              <a:rPr lang="en-IN" dirty="0">
                <a:solidFill>
                  <a:srgbClr val="002060"/>
                </a:solidFill>
              </a:rPr>
              <a:t> </a:t>
            </a:r>
            <a:r>
              <a:rPr lang="en-IN" sz="6600" dirty="0">
                <a:solidFill>
                  <a:srgbClr val="002060"/>
                </a:solidFill>
              </a:rPr>
              <a:t>Strategies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2C0891-962D-1C2F-F5A3-D7E202D3C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2530549"/>
            <a:ext cx="10560469" cy="332224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- </a:t>
            </a:r>
            <a:r>
              <a:rPr lang="en-US" sz="2800" dirty="0">
                <a:solidFill>
                  <a:srgbClr val="0070C0"/>
                </a:solidFill>
              </a:rPr>
              <a:t>Improve work environment and recognition programs</a:t>
            </a:r>
          </a:p>
          <a:p>
            <a:r>
              <a:rPr lang="en-US" sz="2800" dirty="0">
                <a:solidFill>
                  <a:srgbClr val="0070C0"/>
                </a:solidFill>
              </a:rPr>
              <a:t>- Offer career development and training opportunities</a:t>
            </a:r>
          </a:p>
          <a:p>
            <a:r>
              <a:rPr lang="en-US" sz="2800" dirty="0">
                <a:solidFill>
                  <a:srgbClr val="0070C0"/>
                </a:solidFill>
              </a:rPr>
              <a:t>- Benchmark competitive compensation</a:t>
            </a:r>
          </a:p>
          <a:p>
            <a:r>
              <a:rPr lang="en-US" sz="2800" dirty="0">
                <a:solidFill>
                  <a:srgbClr val="0070C0"/>
                </a:solidFill>
              </a:rPr>
              <a:t>- Conduct regular feedback sessions and act on insights</a:t>
            </a:r>
          </a:p>
          <a:p>
            <a:r>
              <a:rPr lang="en-US" sz="2800" dirty="0">
                <a:solidFill>
                  <a:srgbClr val="0070C0"/>
                </a:solidFill>
              </a:rPr>
              <a:t>- Train leadership to better support employees</a:t>
            </a:r>
          </a:p>
          <a:p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779067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81CC9-6E2B-B0CE-754F-8E7F8FB48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3F1CB-844F-6C61-0E29-1E771521C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0606" y="770467"/>
            <a:ext cx="10802678" cy="1154026"/>
          </a:xfrm>
        </p:spPr>
        <p:txBody>
          <a:bodyPr/>
          <a:lstStyle/>
          <a:p>
            <a:r>
              <a:rPr lang="en-IN" sz="6600" dirty="0">
                <a:solidFill>
                  <a:srgbClr val="7030A0"/>
                </a:solidFill>
              </a:rPr>
              <a:t>Monitoring and Iteration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4B3C5-FD22-1054-F5BC-1C084E631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2530549"/>
            <a:ext cx="10560469" cy="332224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1. Track retention rates post-strategy implementation</a:t>
            </a:r>
          </a:p>
          <a:p>
            <a:r>
              <a:rPr lang="en-US" sz="4000" dirty="0">
                <a:solidFill>
                  <a:srgbClr val="FFFF00"/>
                </a:solidFill>
              </a:rPr>
              <a:t>2. Regularly update analysis with new data</a:t>
            </a:r>
          </a:p>
          <a:p>
            <a:r>
              <a:rPr lang="en-US" sz="4000" dirty="0">
                <a:solidFill>
                  <a:srgbClr val="FFFF00"/>
                </a:solidFill>
              </a:rPr>
              <a:t>3. Refine policies based on feedback and results</a:t>
            </a:r>
          </a:p>
          <a:p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72157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81CC9-6E2B-B0CE-754F-8E7F8FB48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3F1CB-844F-6C61-0E29-1E771521C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8212" y="352612"/>
            <a:ext cx="8218412" cy="1153459"/>
          </a:xfrm>
        </p:spPr>
        <p:txBody>
          <a:bodyPr/>
          <a:lstStyle/>
          <a:p>
            <a:pPr algn="ctr"/>
            <a:r>
              <a:rPr lang="en-IN" sz="6600" dirty="0">
                <a:solidFill>
                  <a:schemeClr val="accent4">
                    <a:lumMod val="50000"/>
                  </a:schemeClr>
                </a:solidFill>
              </a:rPr>
              <a:t>Visualizations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4B3C5-FD22-1054-F5BC-1C084E631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2066027"/>
            <a:ext cx="4615687" cy="3832749"/>
          </a:xfrm>
        </p:spPr>
        <p:txBody>
          <a:bodyPr>
            <a:normAutofit lnSpcReduction="10000"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- Dashboards and charts highlight key factors influencing turnover.</a:t>
            </a:r>
          </a:p>
          <a:p>
            <a:r>
              <a:rPr lang="en-US" sz="4000" dirty="0">
                <a:solidFill>
                  <a:srgbClr val="7030A0"/>
                </a:solidFill>
              </a:rPr>
              <a:t>- Visualizations aid in identifying trends and high-risk areas.</a:t>
            </a:r>
          </a:p>
          <a:p>
            <a:endParaRPr lang="en-IN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479680-925A-6E99-D902-046C50A68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2376" y="1649506"/>
            <a:ext cx="6078071" cy="424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99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107</TotalTime>
  <Words>836</Words>
  <Application>Microsoft Office PowerPoint</Application>
  <PresentationFormat>Widescreen</PresentationFormat>
  <Paragraphs>119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Metropolitan</vt:lpstr>
      <vt:lpstr>OUR PROBLEM STATEMENT IS:</vt:lpstr>
      <vt:lpstr>Introduction</vt:lpstr>
      <vt:lpstr>Steps in Attrition Analysis</vt:lpstr>
      <vt:lpstr>Data Collection and Preparation</vt:lpstr>
      <vt:lpstr>Analytical Methods</vt:lpstr>
      <vt:lpstr>Insights and Metrics</vt:lpstr>
      <vt:lpstr>Actionable Strategies</vt:lpstr>
      <vt:lpstr>Monitoring and Iteration</vt:lpstr>
      <vt:lpstr>Visualizations</vt:lpstr>
      <vt:lpstr>Benefits</vt:lpstr>
      <vt:lpstr>Overview of Dashboard</vt:lpstr>
      <vt:lpstr>Employee Attrition Dashboard</vt:lpstr>
      <vt:lpstr>Boxplot, Barplot</vt:lpstr>
      <vt:lpstr>Attrition Status</vt:lpstr>
      <vt:lpstr>Data Visualisation techniques  to overview our problem statement</vt:lpstr>
      <vt:lpstr>Attrition Count</vt:lpstr>
      <vt:lpstr>Tenure vs Job Role by Attrition Status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 Vishnu Vardhan Reddy</dc:creator>
  <cp:lastModifiedBy>M Vishnu Vardhan Reddy</cp:lastModifiedBy>
  <cp:revision>7</cp:revision>
  <dcterms:created xsi:type="dcterms:W3CDTF">2024-12-13T07:23:04Z</dcterms:created>
  <dcterms:modified xsi:type="dcterms:W3CDTF">2024-12-14T04:27:17Z</dcterms:modified>
</cp:coreProperties>
</file>

<file path=docProps/thumbnail.jpeg>
</file>